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2" r:id="rId4"/>
    <p:sldId id="273" r:id="rId5"/>
    <p:sldId id="257" r:id="rId6"/>
    <p:sldId id="258" r:id="rId7"/>
    <p:sldId id="259" r:id="rId8"/>
    <p:sldId id="260" r:id="rId9"/>
    <p:sldId id="263" r:id="rId10"/>
    <p:sldId id="262" r:id="rId11"/>
    <p:sldId id="264" r:id="rId12"/>
    <p:sldId id="265" r:id="rId13"/>
    <p:sldId id="266" r:id="rId14"/>
    <p:sldId id="267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60"/>
  </p:normalViewPr>
  <p:slideViewPr>
    <p:cSldViewPr snapToGrid="0">
      <p:cViewPr varScale="1">
        <p:scale>
          <a:sx n="62" d="100"/>
          <a:sy n="62" d="100"/>
        </p:scale>
        <p:origin x="2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3425-0D2D-49E6-8F69-1303E3C724B6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37C3-5620-4462-9346-C32585DBD7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851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3425-0D2D-49E6-8F69-1303E3C724B6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37C3-5620-4462-9346-C32585DBD7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085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3425-0D2D-49E6-8F69-1303E3C724B6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37C3-5620-4462-9346-C32585DBD7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297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3425-0D2D-49E6-8F69-1303E3C724B6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37C3-5620-4462-9346-C32585DBD7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19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3425-0D2D-49E6-8F69-1303E3C724B6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37C3-5620-4462-9346-C32585DBD7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98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3425-0D2D-49E6-8F69-1303E3C724B6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37C3-5620-4462-9346-C32585DBD7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438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3425-0D2D-49E6-8F69-1303E3C724B6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37C3-5620-4462-9346-C32585DBD7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551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3425-0D2D-49E6-8F69-1303E3C724B6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37C3-5620-4462-9346-C32585DBD7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435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3425-0D2D-49E6-8F69-1303E3C724B6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37C3-5620-4462-9346-C32585DBD7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477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3425-0D2D-49E6-8F69-1303E3C724B6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37C3-5620-4462-9346-C32585DBD7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871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3425-0D2D-49E6-8F69-1303E3C724B6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37C3-5620-4462-9346-C32585DBD7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011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23425-0D2D-49E6-8F69-1303E3C724B6}" type="datetimeFigureOut">
              <a:rPr lang="hr-HR" smtClean="0"/>
              <a:t>17.4.2018.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D37C3-5620-4462-9346-C32585DBD7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232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Uređaji za ispis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523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Karakteristike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hr-HR" sz="3200" dirty="0" smtClean="0"/>
              <a:t>najčešće se koriste za ispis kod kuće</a:t>
            </a:r>
          </a:p>
          <a:p>
            <a:pPr lvl="1"/>
            <a:r>
              <a:rPr lang="hr-HR" sz="3200" dirty="0" smtClean="0"/>
              <a:t>novija generacija pisača kojima je osobina visoka kvaliteta otiska i niska cijena</a:t>
            </a:r>
            <a:endParaRPr lang="hr-HR" dirty="0" smtClean="0"/>
          </a:p>
          <a:p>
            <a:pPr lvl="1"/>
            <a:r>
              <a:rPr lang="hr-HR" sz="3200" dirty="0" smtClean="0"/>
              <a:t>otisak je osjetljiv na vlagu</a:t>
            </a:r>
            <a:endParaRPr lang="hr-HR" dirty="0" smtClean="0"/>
          </a:p>
          <a:p>
            <a:pPr lvl="1"/>
            <a:r>
              <a:rPr lang="hr-HR" sz="3200" dirty="0" smtClean="0"/>
              <a:t>u odnosu na cijenu pisača, punjenje ima visoku cijenu</a:t>
            </a:r>
            <a:endParaRPr lang="hr-HR" dirty="0" smtClean="0"/>
          </a:p>
          <a:p>
            <a:pPr lvl="1"/>
            <a:r>
              <a:rPr lang="hr-HR" sz="3200" dirty="0" smtClean="0"/>
              <a:t>vrlo su tihi i omogućuju ispis u boji visoke kvalitete</a:t>
            </a:r>
            <a:endParaRPr lang="hr-HR" dirty="0" smtClean="0"/>
          </a:p>
          <a:p>
            <a:pPr lvl="1"/>
            <a:r>
              <a:rPr lang="hr-HR" sz="3200" dirty="0" smtClean="0"/>
              <a:t>pogodni su i za kućnu i za uredsku uporabu</a:t>
            </a:r>
            <a:endParaRPr lang="hr-HR" dirty="0" smtClean="0"/>
          </a:p>
          <a:p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817323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Rezolucija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14" y="1433945"/>
            <a:ext cx="8677900" cy="4956464"/>
          </a:xfrm>
        </p:spPr>
      </p:pic>
    </p:spTree>
    <p:extLst>
      <p:ext uri="{BB962C8B-B14F-4D97-AF65-F5344CB8AC3E}">
        <p14:creationId xmlns:p14="http://schemas.microsoft.com/office/powerpoint/2010/main" val="2781971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Papir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Boje i kvaliteta ispisa ovise i o vrsti papira na koji ispisujete</a:t>
            </a:r>
          </a:p>
          <a:p>
            <a:r>
              <a:rPr lang="hr-HR" dirty="0" smtClean="0"/>
              <a:t>Kada možete, koristite </a:t>
            </a:r>
            <a:r>
              <a:rPr lang="hr-HR" dirty="0" err="1" smtClean="0"/>
              <a:t>fotopapir</a:t>
            </a:r>
            <a:r>
              <a:rPr lang="hr-HR" dirty="0" smtClean="0"/>
              <a:t> proizvođača na čijem printeru ispisujete fotografiju, jer će to u većini slučajeva rezultirati najkvalitetnijim ispisom</a:t>
            </a:r>
          </a:p>
          <a:p>
            <a:r>
              <a:rPr lang="hr-HR" dirty="0" smtClean="0"/>
              <a:t>Razlika u ispisu na različitim vrstama </a:t>
            </a:r>
            <a:r>
              <a:rPr lang="hr-HR" dirty="0" err="1" smtClean="0"/>
              <a:t>papisa</a:t>
            </a:r>
            <a:r>
              <a:rPr lang="hr-HR" dirty="0" smtClean="0"/>
              <a:t> može jako varirati</a:t>
            </a:r>
          </a:p>
          <a:p>
            <a:r>
              <a:rPr lang="hr-HR" dirty="0" smtClean="0"/>
              <a:t>I na papirima neovisnih proizvođača mogu se dobiti kvalitetno ispisane fotografije. Nemojte kupovati veću količinu papira nego što ga isprobate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7749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Sublimacijski pisači 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Sublimacijski pisači namijenjeni su uglavnom ispisu fotografija formata 10x15 ili 13x18 cm</a:t>
            </a:r>
          </a:p>
          <a:p>
            <a:r>
              <a:rPr lang="hr-HR" dirty="0" smtClean="0"/>
              <a:t>Njihove dimenzije su male i imaju ugrađen LCD ekran na kojem vidite prikaz fotografija, te možete odlučiti koje slike želite ispisati. Također, većina ima i kontrole pomoću kojih je moguće napraviti najosnovnije korekcije, na primjer, ekspozicije i boje, kao i </a:t>
            </a:r>
            <a:r>
              <a:rPr lang="hr-HR" dirty="0" err="1" smtClean="0"/>
              <a:t>kadrirati</a:t>
            </a:r>
            <a:r>
              <a:rPr lang="hr-HR" dirty="0" smtClean="0"/>
              <a:t>, odnosno izrezati fotografiju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11038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Tehnologija ispisa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Tehnologija ispisa sublimacijskih pisača temelji se na brzom zagrijavanju suhih bojila u bliskom dodiru s podlogom na koju se ispisuju. </a:t>
            </a:r>
          </a:p>
          <a:p>
            <a:r>
              <a:rPr lang="hr-HR" dirty="0" smtClean="0"/>
              <a:t>Boja se pritom pretvara u plin koji se na podlozi skrutnjuje, preskačući uobičajeno tekuće stanje</a:t>
            </a:r>
          </a:p>
          <a:p>
            <a:r>
              <a:rPr lang="hr-HR" dirty="0" smtClean="0"/>
              <a:t>Većina sublimacijskih pisača koristi CMYO boje kao komponente ispisa. </a:t>
            </a:r>
          </a:p>
          <a:p>
            <a:r>
              <a:rPr lang="hr-HR" dirty="0" smtClean="0"/>
              <a:t>Za razliku od uobičajenog CMYK ispisa, ne koristi se crna boja, već je zamijenjena O (</a:t>
            </a:r>
            <a:r>
              <a:rPr lang="hr-HR" dirty="0" err="1" smtClean="0"/>
              <a:t>vercoatom</a:t>
            </a:r>
            <a:r>
              <a:rPr lang="hr-HR" dirty="0" smtClean="0"/>
              <a:t>), odnosno tankom </a:t>
            </a:r>
            <a:r>
              <a:rPr lang="hr-HR" dirty="0" err="1" smtClean="0"/>
              <a:t>laminatnom</a:t>
            </a:r>
            <a:r>
              <a:rPr lang="hr-HR" dirty="0" smtClean="0"/>
              <a:t> prevlakom koja ispisanu fotografiju štiti od utjecaja okoline, UV svjetla, te ispis čini vodootpornim.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07421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Fotografija u tisku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Ako ćete fotografiju objaviti u novinama, magazinu ili monografiji, važno je znati što iz vaših slika možete dobiti </a:t>
            </a:r>
          </a:p>
          <a:p>
            <a:r>
              <a:rPr lang="hr-HR" dirty="0" smtClean="0"/>
              <a:t>Jedan termin bitan za tisak je linija po inču (engl. Line </a:t>
            </a:r>
            <a:r>
              <a:rPr lang="hr-HR" dirty="0" err="1" smtClean="0"/>
              <a:t>per</a:t>
            </a:r>
            <a:r>
              <a:rPr lang="hr-HR" dirty="0" smtClean="0"/>
              <a:t> </a:t>
            </a:r>
            <a:r>
              <a:rPr lang="hr-HR" dirty="0" err="1" smtClean="0"/>
              <a:t>inch</a:t>
            </a:r>
            <a:r>
              <a:rPr lang="hr-HR" dirty="0" smtClean="0"/>
              <a:t> – </a:t>
            </a:r>
            <a:r>
              <a:rPr lang="hr-HR" dirty="0" err="1" smtClean="0"/>
              <a:t>lpi</a:t>
            </a:r>
            <a:r>
              <a:rPr lang="hr-HR" dirty="0" smtClean="0"/>
              <a:t>)</a:t>
            </a:r>
          </a:p>
          <a:p>
            <a:r>
              <a:rPr lang="hr-HR" dirty="0" smtClean="0"/>
              <a:t>LPI je broj linija koje pisač ili tiskarski stroj, ispisujući sliku, postavlja po mjernoj jedinici od jednog inča (linijska frekvencija)</a:t>
            </a:r>
          </a:p>
          <a:p>
            <a:r>
              <a:rPr lang="hr-HR" dirty="0" smtClean="0"/>
              <a:t>LPI je ovisan o vrsti tiska i papira na koji se tiska</a:t>
            </a:r>
          </a:p>
          <a:p>
            <a:r>
              <a:rPr lang="hr-HR" dirty="0" smtClean="0"/>
              <a:t>Npr. Novinski papir LPI = 85, visokokvalitetni magazin LPI = 150 – 300</a:t>
            </a:r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960539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Tipične vrijednosti LPI za pojedine vrste tiska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2" y="2112320"/>
            <a:ext cx="10515600" cy="3653961"/>
          </a:xfrm>
        </p:spPr>
      </p:pic>
    </p:spTree>
    <p:extLst>
      <p:ext uri="{BB962C8B-B14F-4D97-AF65-F5344CB8AC3E}">
        <p14:creationId xmlns:p14="http://schemas.microsoft.com/office/powerpoint/2010/main" val="3582574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0671" y="307706"/>
            <a:ext cx="10515600" cy="1325563"/>
          </a:xfrm>
        </p:spPr>
        <p:txBody>
          <a:bodyPr/>
          <a:lstStyle/>
          <a:p>
            <a:r>
              <a:rPr lang="hr-HR" dirty="0" smtClean="0"/>
              <a:t>Formula za računanje rezolucije slike za tisak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07425" y="1512511"/>
            <a:ext cx="3423834" cy="7386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4800" dirty="0" smtClean="0"/>
              <a:t>LPI x 2 = PPI</a:t>
            </a:r>
            <a:endParaRPr lang="hr-HR" sz="48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728421" y="2366133"/>
            <a:ext cx="688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Za većinu slučajeva bit će dovoljno i:</a:t>
            </a:r>
            <a:endParaRPr lang="hr-HR" sz="3200" dirty="0"/>
          </a:p>
        </p:txBody>
      </p:sp>
      <p:sp>
        <p:nvSpPr>
          <p:cNvPr id="7" name="Rezervirano mjesto sadržaja 2"/>
          <p:cNvSpPr txBox="1">
            <a:spLocks/>
          </p:cNvSpPr>
          <p:nvPr/>
        </p:nvSpPr>
        <p:spPr>
          <a:xfrm>
            <a:off x="4169045" y="2984033"/>
            <a:ext cx="4100594" cy="738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4800" dirty="0" smtClean="0"/>
              <a:t>LPI x 1.5 = PPI</a:t>
            </a:r>
            <a:endParaRPr lang="hr-HR" sz="48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720671" y="3842339"/>
            <a:ext cx="1050785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 smtClean="0"/>
              <a:t>Ako, na primjer, želite otisnuti fotografiju u magazinu, njena rezolucija, odnosno </a:t>
            </a:r>
            <a:r>
              <a:rPr lang="hr-HR" sz="2800" dirty="0" err="1" smtClean="0"/>
              <a:t>ppi</a:t>
            </a:r>
            <a:r>
              <a:rPr lang="hr-HR" sz="2800" dirty="0" smtClean="0"/>
              <a:t> trebala bi biti 150 x 2 = 300 </a:t>
            </a:r>
            <a:r>
              <a:rPr lang="hr-HR" sz="2800" dirty="0" err="1" smtClean="0"/>
              <a:t>ppi</a:t>
            </a:r>
            <a:endParaRPr lang="hr-HR" sz="2800" dirty="0" smtClean="0"/>
          </a:p>
        </p:txBody>
      </p:sp>
      <p:sp>
        <p:nvSpPr>
          <p:cNvPr id="9" name="TekstniOkvir 8"/>
          <p:cNvSpPr txBox="1"/>
          <p:nvPr/>
        </p:nvSpPr>
        <p:spPr>
          <a:xfrm>
            <a:off x="720671" y="4916094"/>
            <a:ext cx="1050785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 smtClean="0"/>
              <a:t>Fotografije se u procesu pripreme za tisak obrađuju profesionalnim programima poput Adobe </a:t>
            </a:r>
            <a:r>
              <a:rPr lang="hr-HR" sz="2800" dirty="0" err="1" smtClean="0"/>
              <a:t>Photoshopa</a:t>
            </a:r>
            <a:r>
              <a:rPr lang="hr-HR" sz="2800" dirty="0" smtClean="0"/>
              <a:t>. </a:t>
            </a:r>
          </a:p>
          <a:p>
            <a:r>
              <a:rPr lang="hr-HR" sz="2800" dirty="0" smtClean="0"/>
              <a:t>Potrebno im je prije tiska konvertirati </a:t>
            </a:r>
            <a:r>
              <a:rPr lang="hr-HR" sz="2800" dirty="0" err="1" smtClean="0"/>
              <a:t>kolorni</a:t>
            </a:r>
            <a:r>
              <a:rPr lang="hr-HR" sz="2800" dirty="0" smtClean="0"/>
              <a:t> </a:t>
            </a:r>
            <a:r>
              <a:rPr lang="hr-HR" sz="2800" dirty="0" err="1" smtClean="0"/>
              <a:t>mod</a:t>
            </a:r>
            <a:r>
              <a:rPr lang="hr-HR" sz="2800" dirty="0" smtClean="0"/>
              <a:t> u CMYK, i prilagoditi rezoluciju vrsti i papiru na kojem će biti  otisnute.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14117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rade </a:t>
            </a:r>
            <a:r>
              <a:rPr lang="hr-HR" dirty="0" err="1" smtClean="0"/>
              <a:t>fotoprinteri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Fotoprinteri</a:t>
            </a:r>
            <a:r>
              <a:rPr lang="hr-HR" dirty="0" smtClean="0"/>
              <a:t> reduciraju sliku na dva načina.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Postavljaju jako male točkice tinte (</a:t>
            </a:r>
            <a:r>
              <a:rPr lang="hr-HR" dirty="0" err="1" smtClean="0"/>
              <a:t>droplete</a:t>
            </a:r>
            <a:r>
              <a:rPr lang="hr-HR" dirty="0" smtClean="0"/>
              <a:t>), koje su, ovisno o </a:t>
            </a:r>
            <a:r>
              <a:rPr lang="hr-HR" dirty="0" err="1" smtClean="0"/>
              <a:t>inenzitetu</a:t>
            </a:r>
            <a:r>
              <a:rPr lang="hr-HR" dirty="0" smtClean="0"/>
              <a:t> boje, gušće ili rjeđe raspoređene. </a:t>
            </a:r>
          </a:p>
          <a:p>
            <a:pPr marL="0" indent="0">
              <a:buNone/>
            </a:pPr>
            <a:r>
              <a:rPr lang="hr-HR" dirty="0" smtClean="0"/>
              <a:t>Printeri mogu primjenjivati različite uzorke za postavljanje tih 	točkica, koje se nazivaju ‘’</a:t>
            </a:r>
            <a:r>
              <a:rPr lang="hr-HR" dirty="0" err="1" smtClean="0"/>
              <a:t>dithering</a:t>
            </a:r>
            <a:r>
              <a:rPr lang="hr-HR" dirty="0" smtClean="0"/>
              <a:t>’’ da bi simulirali prijelaz iz jednog tona u drugi. 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2.   Produciraju kontinuirani ton, kod kojega je prijelaz iz jednog tona konstantan.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902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3" y="340963"/>
            <a:ext cx="10713895" cy="6018196"/>
          </a:xfrm>
        </p:spPr>
      </p:pic>
    </p:spTree>
    <p:extLst>
      <p:ext uri="{BB962C8B-B14F-4D97-AF65-F5344CB8AC3E}">
        <p14:creationId xmlns:p14="http://schemas.microsoft.com/office/powerpoint/2010/main" val="154842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Offset</a:t>
            </a:r>
            <a:r>
              <a:rPr lang="hr-HR" dirty="0" smtClean="0"/>
              <a:t> tisak i laserski printer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Offset</a:t>
            </a:r>
            <a:r>
              <a:rPr lang="hr-HR" dirty="0" smtClean="0"/>
              <a:t> tisak (</a:t>
            </a:r>
            <a:r>
              <a:rPr lang="hr-HR" dirty="0" err="1" smtClean="0"/>
              <a:t>ofsetni</a:t>
            </a:r>
            <a:r>
              <a:rPr lang="hr-HR" dirty="0" smtClean="0"/>
              <a:t> ili plošni tisak je indirektna tehnika tiska). </a:t>
            </a:r>
            <a:r>
              <a:rPr lang="hr-HR" dirty="0"/>
              <a:t> Zbog jednostavnog procesa pripreme i kvalitetnog otiska niske cijene danas se koristi za tisak većine grafičkih proizvoda. </a:t>
            </a:r>
            <a:endParaRPr lang="hr-HR" dirty="0" smtClean="0"/>
          </a:p>
          <a:p>
            <a:r>
              <a:rPr lang="hr-HR" dirty="0" smtClean="0"/>
              <a:t>Kod klasičnog </a:t>
            </a:r>
            <a:r>
              <a:rPr lang="hr-HR" dirty="0" err="1" smtClean="0"/>
              <a:t>offset</a:t>
            </a:r>
            <a:r>
              <a:rPr lang="hr-HR" dirty="0" smtClean="0"/>
              <a:t> tiska, kao i većine laserskih printera, nije </a:t>
            </a:r>
            <a:r>
              <a:rPr lang="hr-HR" dirty="0"/>
              <a:t>m</a:t>
            </a:r>
            <a:r>
              <a:rPr lang="hr-HR" dirty="0" smtClean="0"/>
              <a:t>oguće reproducirati kontinuirane tonove CMYK komponenti. </a:t>
            </a:r>
          </a:p>
          <a:p>
            <a:r>
              <a:rPr lang="hr-HR" dirty="0" smtClean="0"/>
              <a:t>Zbog toga se CMYK točkice različitih veličina kombiniraju rasterskim mrežama s različitim kutovima koji se preklapaju, te se točkice pojedinih komponenti boja ne ispisuju točno jedna iznad druge. Ovaj se proces naziva ‘’</a:t>
            </a:r>
            <a:r>
              <a:rPr lang="hr-HR" dirty="0" err="1" smtClean="0"/>
              <a:t>halftoning</a:t>
            </a:r>
            <a:r>
              <a:rPr lang="hr-HR" dirty="0" smtClean="0"/>
              <a:t>’’, a ljudsko oko dovršava proces tiska, percipirajući tako otisnutu rastersku mrežu kao jedan ton.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794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Laserski tisak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Laserski </a:t>
            </a:r>
            <a:r>
              <a:rPr lang="hr-HR" dirty="0"/>
              <a:t>pisači ispisuju nanošenjem tonera na papir:</a:t>
            </a:r>
          </a:p>
          <a:p>
            <a:pPr marL="0" indent="0">
              <a:buNone/>
            </a:pPr>
            <a:r>
              <a:rPr lang="hr-HR" b="1" dirty="0"/>
              <a:t>Koraci: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izvor svjetla je laserska zraka koja svijetli prema impulsima iz računala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svjetlo se reflektira na bubanj koji se vrti i na njemu se javlja željena slika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na bubanj se nanosi elektrostatički toner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uz bubanj dolazi papir koji privlači toner te se toner i slika koju on prikazuje na visokoj temperaturi zapeče na </a:t>
            </a:r>
            <a:r>
              <a:rPr lang="hr-HR" dirty="0" smtClean="0"/>
              <a:t>papir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886" y="119496"/>
            <a:ext cx="3262819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2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Karakteristike laserskih pisača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b="1" dirty="0" smtClean="0"/>
          </a:p>
          <a:p>
            <a:r>
              <a:rPr lang="hr-HR" dirty="0" smtClean="0"/>
              <a:t>zbog svojih karakteristika - niske cijene, vrlo visoke kvalitete, male dimenzije, te jednostavne uporabe doveli su do revolucije u stolnom izdavaštvu.</a:t>
            </a:r>
          </a:p>
          <a:p>
            <a:pPr lvl="0"/>
            <a:r>
              <a:rPr lang="hr-HR" dirty="0" smtClean="0"/>
              <a:t>mogu biti jednobojni i višebojni</a:t>
            </a:r>
          </a:p>
          <a:p>
            <a:pPr lvl="0"/>
            <a:r>
              <a:rPr lang="hr-HR" dirty="0" smtClean="0"/>
              <a:t>ispis do A3 formata</a:t>
            </a:r>
          </a:p>
          <a:p>
            <a:pPr lvl="0"/>
            <a:r>
              <a:rPr lang="hr-HR" dirty="0" smtClean="0"/>
              <a:t>nešto skuplji od tintnih, ali koriste se i za kućnu uporabu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494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551709" y="11419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Poveznica: </a:t>
            </a:r>
          </a:p>
          <a:p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1551709" y="1603618"/>
            <a:ext cx="5192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https://www.youtube.com/watch?v=WB0HnXcW8qQ</a:t>
            </a:r>
          </a:p>
        </p:txBody>
      </p:sp>
    </p:spTree>
    <p:extLst>
      <p:ext uri="{BB962C8B-B14F-4D97-AF65-F5344CB8AC3E}">
        <p14:creationId xmlns:p14="http://schemas.microsoft.com/office/powerpoint/2010/main" val="3305334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Tintni ili </a:t>
            </a:r>
            <a:r>
              <a:rPr lang="hr-HR" dirty="0" err="1" smtClean="0"/>
              <a:t>Ink</a:t>
            </a:r>
            <a:r>
              <a:rPr lang="hr-HR" dirty="0" smtClean="0"/>
              <a:t>-jet pisači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6892" y="1571411"/>
            <a:ext cx="10515600" cy="4351338"/>
          </a:xfrm>
        </p:spPr>
        <p:txBody>
          <a:bodyPr>
            <a:normAutofit/>
          </a:bodyPr>
          <a:lstStyle/>
          <a:p>
            <a:r>
              <a:rPr lang="hr-HR" dirty="0" smtClean="0"/>
              <a:t>Koriste jednu ili više kaseta (engl. </a:t>
            </a:r>
            <a:r>
              <a:rPr lang="hr-HR" dirty="0" err="1" smtClean="0"/>
              <a:t>catriges</a:t>
            </a:r>
            <a:r>
              <a:rPr lang="hr-HR" dirty="0" smtClean="0"/>
              <a:t>)</a:t>
            </a:r>
          </a:p>
          <a:p>
            <a:pPr marL="0" indent="0">
              <a:buNone/>
            </a:pPr>
            <a:r>
              <a:rPr lang="hr-HR" dirty="0" smtClean="0"/>
              <a:t>Ispunjenih tintom različitih boja u posebnim </a:t>
            </a:r>
          </a:p>
          <a:p>
            <a:pPr marL="0" indent="0">
              <a:buNone/>
            </a:pPr>
            <a:r>
              <a:rPr lang="hr-HR" dirty="0" smtClean="0"/>
              <a:t>spremnicima </a:t>
            </a:r>
          </a:p>
          <a:p>
            <a:r>
              <a:rPr lang="hr-HR" dirty="0" smtClean="0"/>
              <a:t>Kasete se smještaju unutar glave pisača</a:t>
            </a:r>
          </a:p>
          <a:p>
            <a:r>
              <a:rPr lang="hr-HR" dirty="0" smtClean="0"/>
              <a:t>Glava prelazi s jedne na drugu stranu metalne vodilice pisača i ispušta točkice tinte na papir, stvarajući ispis</a:t>
            </a:r>
          </a:p>
          <a:p>
            <a:r>
              <a:rPr lang="hr-HR" dirty="0" smtClean="0"/>
              <a:t>Pojedini </a:t>
            </a:r>
            <a:r>
              <a:rPr lang="hr-HR" dirty="0" err="1" smtClean="0"/>
              <a:t>fotoprinteri</a:t>
            </a:r>
            <a:r>
              <a:rPr lang="hr-HR" dirty="0" smtClean="0"/>
              <a:t> uz standardne CMYK komponente koriste i druge da bi mogli reproducirati veći raspon različitih tonova boje, odnosno da bi imali veći </a:t>
            </a:r>
            <a:r>
              <a:rPr lang="hr-HR" dirty="0" err="1" smtClean="0"/>
              <a:t>gamut</a:t>
            </a:r>
            <a:endParaRPr lang="hr-HR" dirty="0" smtClean="0"/>
          </a:p>
        </p:txBody>
      </p:sp>
      <p:pic>
        <p:nvPicPr>
          <p:cNvPr id="1026" name="Picture 2" descr="Slikovni rezultat za inkjet pr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056" y="0"/>
            <a:ext cx="3965944" cy="29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73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1859" y="2660433"/>
            <a:ext cx="5753100" cy="376237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59773" y="405245"/>
            <a:ext cx="112741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Točkice tinte koje na papir ispuštaju </a:t>
            </a:r>
            <a:r>
              <a:rPr lang="hr-HR" sz="2800" dirty="0" err="1" smtClean="0"/>
              <a:t>inkjet</a:t>
            </a:r>
            <a:r>
              <a:rPr lang="hr-HR" sz="2800" dirty="0" smtClean="0"/>
              <a:t> pisači zovemo </a:t>
            </a:r>
            <a:r>
              <a:rPr lang="hr-HR" sz="2800" dirty="0" err="1" smtClean="0"/>
              <a:t>dropletima</a:t>
            </a:r>
            <a:endParaRPr lang="hr-H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err="1" smtClean="0"/>
              <a:t>Dropleti</a:t>
            </a:r>
            <a:r>
              <a:rPr lang="hr-HR" sz="2800" dirty="0" smtClean="0"/>
              <a:t> se mjere u </a:t>
            </a:r>
            <a:r>
              <a:rPr lang="hr-HR" sz="2800" dirty="0" err="1" smtClean="0"/>
              <a:t>pikolitrima</a:t>
            </a:r>
            <a:r>
              <a:rPr lang="hr-HR" sz="2800" dirty="0" smtClean="0"/>
              <a:t>, jedan </a:t>
            </a:r>
            <a:r>
              <a:rPr lang="hr-HR" sz="2800" dirty="0" err="1" smtClean="0"/>
              <a:t>droplet</a:t>
            </a:r>
            <a:r>
              <a:rPr lang="hr-HR" sz="2800" dirty="0" smtClean="0"/>
              <a:t> = 1-10 </a:t>
            </a:r>
            <a:r>
              <a:rPr lang="hr-HR" sz="2800" dirty="0" err="1" smtClean="0"/>
              <a:t>pikolitara</a:t>
            </a:r>
            <a:r>
              <a:rPr lang="hr-HR" sz="2800" dirty="0" smtClean="0"/>
              <a:t> (10</a:t>
            </a:r>
            <a:r>
              <a:rPr lang="hr-HR" sz="2800" baseline="30000" dirty="0" smtClean="0"/>
              <a:t>-12</a:t>
            </a:r>
            <a:r>
              <a:rPr lang="hr-HR" sz="2800" dirty="0" smtClean="0"/>
              <a:t>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err="1" smtClean="0"/>
              <a:t>Dropleti</a:t>
            </a:r>
            <a:r>
              <a:rPr lang="hr-HR" sz="2800" dirty="0" smtClean="0"/>
              <a:t> su tako sićušni, da tek kad su kombinirani, govorimo o točkama po inču (</a:t>
            </a:r>
            <a:r>
              <a:rPr lang="hr-HR" sz="2800" dirty="0" err="1" smtClean="0"/>
              <a:t>dpi</a:t>
            </a:r>
            <a:r>
              <a:rPr lang="hr-HR" sz="2800" dirty="0" smtClean="0"/>
              <a:t>). Uobičajena rezolucija je 4800 </a:t>
            </a:r>
            <a:r>
              <a:rPr lang="hr-HR" sz="2800" dirty="0" err="1" smtClean="0"/>
              <a:t>dpi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343490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710</Words>
  <Application>Microsoft Office PowerPoint</Application>
  <PresentationFormat>Široki zaslon</PresentationFormat>
  <Paragraphs>71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sustava Office</vt:lpstr>
      <vt:lpstr>Uređaji za ispis</vt:lpstr>
      <vt:lpstr>Kako rade fotoprinteri?</vt:lpstr>
      <vt:lpstr>PowerPointova prezentacija</vt:lpstr>
      <vt:lpstr>Offset tisak i laserski printer</vt:lpstr>
      <vt:lpstr>Laserski tisak</vt:lpstr>
      <vt:lpstr>Karakteristike laserskih pisača</vt:lpstr>
      <vt:lpstr>PowerPointova prezentacija</vt:lpstr>
      <vt:lpstr>Tintni ili Ink-jet pisači</vt:lpstr>
      <vt:lpstr>PowerPointova prezentacija</vt:lpstr>
      <vt:lpstr>Karakteristike</vt:lpstr>
      <vt:lpstr>Rezolucija</vt:lpstr>
      <vt:lpstr>Papir</vt:lpstr>
      <vt:lpstr>Sublimacijski pisači </vt:lpstr>
      <vt:lpstr>Tehnologija ispisa</vt:lpstr>
      <vt:lpstr>Fotografija u tisku</vt:lpstr>
      <vt:lpstr>Tipične vrijednosti LPI za pojedine vrste tiska</vt:lpstr>
      <vt:lpstr>Formula za računanje rezolucije slike za tisak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Uređaji za ispis</dc:title>
  <dc:creator>mirjana spajic buturac</dc:creator>
  <cp:lastModifiedBy>mirjana spajic buturac</cp:lastModifiedBy>
  <cp:revision>16</cp:revision>
  <dcterms:created xsi:type="dcterms:W3CDTF">2017-04-18T14:45:51Z</dcterms:created>
  <dcterms:modified xsi:type="dcterms:W3CDTF">2018-04-17T07:17:23Z</dcterms:modified>
</cp:coreProperties>
</file>