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505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760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20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661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826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063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069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988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040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487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34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E09A-47CF-4D80-A327-1CAEED997C9D}" type="datetimeFigureOut">
              <a:rPr lang="hr-HR" smtClean="0"/>
              <a:t>5.9.2017.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87AF6-C15D-4984-B96D-FE7EA53AA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891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Bitmapna</a:t>
            </a:r>
            <a:r>
              <a:rPr lang="hr-HR" dirty="0" smtClean="0"/>
              <a:t> i vektorska grafika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434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8905" y="466391"/>
            <a:ext cx="10515600" cy="1325563"/>
          </a:xfrm>
        </p:spPr>
        <p:txBody>
          <a:bodyPr/>
          <a:lstStyle/>
          <a:p>
            <a:r>
              <a:rPr lang="hr-HR" dirty="0" smtClean="0"/>
              <a:t>Postoje dva načina opisivanja slike:</a:t>
            </a:r>
            <a:endParaRPr lang="hr-HR" dirty="0"/>
          </a:p>
        </p:txBody>
      </p:sp>
      <p:pic>
        <p:nvPicPr>
          <p:cNvPr id="2060" name="Slika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824" y="1897008"/>
            <a:ext cx="4747422" cy="223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Slika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10" y="4028951"/>
            <a:ext cx="4944849" cy="23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2769487"/>
            <a:ext cx="4525604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3950" algn="l"/>
              </a:tabLst>
            </a:pPr>
            <a:endParaRPr kumimoji="0" lang="hr-HR" altLang="sr-Latn-R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>
              <a:buFontTx/>
              <a:buChar char="•"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Vektorska grafika</a:t>
            </a:r>
            <a:endParaRPr kumimoji="0" lang="hr-HR" alt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3950" algn="l"/>
              </a:tabLst>
            </a:pPr>
            <a:endParaRPr kumimoji="0" lang="hr-HR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78905" y="4606525"/>
            <a:ext cx="358784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23950" algn="l"/>
              </a:tabLst>
            </a:pPr>
            <a:r>
              <a:rPr kumimoji="0" lang="hr-HR" altLang="sr-Latn-R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Bitmapna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grafika</a:t>
            </a:r>
            <a:endParaRPr kumimoji="0" lang="hr-HR" alt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3950" algn="l"/>
              </a:tabLst>
            </a:pPr>
            <a:endParaRPr kumimoji="0" lang="hr-HR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78905" y="44028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176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anose="030F0702030302020204" pitchFamily="66" charset="0"/>
              </a:rPr>
              <a:t>Vektorska grafika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75510"/>
            <a:ext cx="8056418" cy="1389208"/>
          </a:xfrm>
        </p:spPr>
        <p:txBody>
          <a:bodyPr>
            <a:normAutofit/>
          </a:bodyPr>
          <a:lstStyle/>
          <a:p>
            <a:r>
              <a:rPr lang="hr-HR" dirty="0">
                <a:latin typeface="Comic Sans MS" panose="030F0702030302020204" pitchFamily="66" charset="0"/>
              </a:rPr>
              <a:t>Vektorska grafika opisuje sliku različitim matematičkim modelima i nije prikladna za fotografiju. </a:t>
            </a:r>
          </a:p>
        </p:txBody>
      </p:sp>
      <p:pic>
        <p:nvPicPr>
          <p:cNvPr id="4" name="Picture 4" descr="j021295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754" y="1809137"/>
            <a:ext cx="4048991" cy="2392939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904010" y="5257656"/>
            <a:ext cx="10449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latin typeface="Comic Sans MS" panose="030F0702030302020204" pitchFamily="66" charset="0"/>
              </a:rPr>
              <a:t>Mana je što je vektorskom grafikom veoma teško prikazati fotografije, zbog njihove složenosti. </a:t>
            </a:r>
            <a:endParaRPr lang="hr-HR" sz="2800" dirty="0">
              <a:latin typeface="Comic Sans MS" panose="030F0702030302020204" pitchFamily="66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1312718" y="300560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400" dirty="0" smtClean="0">
                <a:latin typeface="Comic Sans MS" panose="030F0702030302020204" pitchFamily="66" charset="0"/>
              </a:rPr>
              <a:t>Prednost vektorske grafike: Moguće veliko povećanje slike uz istu kvalitetu (idealna je za izradu </a:t>
            </a:r>
            <a:r>
              <a:rPr lang="hr-HR" sz="2400" dirty="0" err="1" smtClean="0">
                <a:latin typeface="Comic Sans MS" panose="030F0702030302020204" pitchFamily="66" charset="0"/>
              </a:rPr>
              <a:t>logotipova</a:t>
            </a:r>
            <a:r>
              <a:rPr lang="hr-HR" sz="2400" dirty="0" smtClean="0">
                <a:latin typeface="Comic Sans MS" panose="030F0702030302020204" pitchFamily="66" charset="0"/>
              </a:rPr>
              <a:t>, jer umanjene logotipe stavljamo na </a:t>
            </a:r>
            <a:r>
              <a:rPr lang="hr-HR" sz="2400" dirty="0" err="1" smtClean="0">
                <a:latin typeface="Comic Sans MS" panose="030F0702030302020204" pitchFamily="66" charset="0"/>
              </a:rPr>
              <a:t>vizitke</a:t>
            </a:r>
            <a:r>
              <a:rPr lang="hr-HR" sz="2400" dirty="0" smtClean="0">
                <a:latin typeface="Comic Sans MS" panose="030F0702030302020204" pitchFamily="66" charset="0"/>
              </a:rPr>
              <a:t> ili uvećane na jumbo plakat). </a:t>
            </a:r>
            <a:endParaRPr lang="hr-H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73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latin typeface="Comic Sans MS" panose="030F0702030302020204" pitchFamily="66" charset="0"/>
              </a:rPr>
              <a:t>Bitmapna</a:t>
            </a:r>
            <a:r>
              <a:rPr lang="hr-HR" dirty="0" smtClean="0">
                <a:latin typeface="Comic Sans MS" panose="030F0702030302020204" pitchFamily="66" charset="0"/>
              </a:rPr>
              <a:t> grafika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5728855" cy="4351338"/>
          </a:xfrm>
        </p:spPr>
        <p:txBody>
          <a:bodyPr/>
          <a:lstStyle/>
          <a:p>
            <a:r>
              <a:rPr lang="hr-HR" b="1" dirty="0" err="1">
                <a:latin typeface="Comic Sans MS" panose="030F0702030302020204" pitchFamily="66" charset="0"/>
              </a:rPr>
              <a:t>Bitmapna</a:t>
            </a:r>
            <a:r>
              <a:rPr lang="hr-HR" dirty="0">
                <a:latin typeface="Comic Sans MS" panose="030F0702030302020204" pitchFamily="66" charset="0"/>
              </a:rPr>
              <a:t>  ili rasterska grafika prikazuje fotografiju kao mozaik sastavljen od kvadratića koje nazivamo </a:t>
            </a:r>
            <a:r>
              <a:rPr lang="hr-HR" dirty="0" err="1">
                <a:latin typeface="Comic Sans MS" panose="030F0702030302020204" pitchFamily="66" charset="0"/>
              </a:rPr>
              <a:t>pikseli</a:t>
            </a:r>
            <a:r>
              <a:rPr lang="hr-HR" dirty="0">
                <a:latin typeface="Comic Sans MS" panose="030F0702030302020204" pitchFamily="66" charset="0"/>
              </a:rPr>
              <a:t>. U početku su to bili crni i bijeli </a:t>
            </a:r>
            <a:r>
              <a:rPr lang="hr-HR" dirty="0" err="1">
                <a:latin typeface="Comic Sans MS" panose="030F0702030302020204" pitchFamily="66" charset="0"/>
              </a:rPr>
              <a:t>pikseli</a:t>
            </a:r>
            <a:r>
              <a:rPr lang="hr-HR" dirty="0">
                <a:latin typeface="Comic Sans MS" panose="030F0702030302020204" pitchFamily="66" charset="0"/>
              </a:rPr>
              <a:t> (0 ili 1) odnosno bitovi. Zbog toga je takav način prikaza slike dobio naziv </a:t>
            </a:r>
            <a:r>
              <a:rPr lang="hr-HR" b="1" dirty="0">
                <a:latin typeface="Comic Sans MS" panose="030F0702030302020204" pitchFamily="66" charset="0"/>
              </a:rPr>
              <a:t>BITMAPA</a:t>
            </a:r>
            <a:r>
              <a:rPr lang="hr-HR" dirty="0">
                <a:latin typeface="Comic Sans MS" panose="030F0702030302020204" pitchFamily="66" charset="0"/>
              </a:rPr>
              <a:t> tj. </a:t>
            </a:r>
            <a:r>
              <a:rPr lang="hr-HR" b="1" i="1" dirty="0">
                <a:latin typeface="Comic Sans MS" panose="030F0702030302020204" pitchFamily="66" charset="0"/>
              </a:rPr>
              <a:t>mapa bitova i njihov raspored</a:t>
            </a:r>
            <a:r>
              <a:rPr lang="hr-HR" dirty="0">
                <a:latin typeface="Comic Sans MS" panose="030F0702030302020204" pitchFamily="66" charset="0"/>
              </a:rPr>
              <a:t>. </a:t>
            </a:r>
          </a:p>
          <a:p>
            <a:endParaRPr lang="hr-HR" dirty="0"/>
          </a:p>
        </p:txBody>
      </p:sp>
      <p:pic>
        <p:nvPicPr>
          <p:cNvPr id="3076" name="Picture 4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218" y="2239811"/>
            <a:ext cx="5707783" cy="380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40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92389"/>
            <a:ext cx="10515600" cy="1325563"/>
          </a:xfrm>
        </p:spPr>
        <p:txBody>
          <a:bodyPr/>
          <a:lstStyle/>
          <a:p>
            <a:r>
              <a:rPr lang="hr-HR" dirty="0" smtClean="0">
                <a:latin typeface="Comic Sans MS" panose="030F0702030302020204" pitchFamily="66" charset="0"/>
              </a:rPr>
              <a:t>Nedostaci </a:t>
            </a:r>
            <a:r>
              <a:rPr lang="hr-HR" dirty="0" err="1" smtClean="0">
                <a:latin typeface="Comic Sans MS" panose="030F0702030302020204" pitchFamily="66" charset="0"/>
              </a:rPr>
              <a:t>bitmapne</a:t>
            </a:r>
            <a:r>
              <a:rPr lang="hr-HR" dirty="0" smtClean="0">
                <a:latin typeface="Comic Sans MS" panose="030F0702030302020204" pitchFamily="66" charset="0"/>
              </a:rPr>
              <a:t> grafike</a:t>
            </a:r>
            <a:endParaRPr lang="hr-HR" dirty="0">
              <a:latin typeface="Comic Sans MS" panose="030F0702030302020204" pitchFamily="66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909" y="2328506"/>
            <a:ext cx="3950550" cy="2950720"/>
          </a:xfrm>
          <a:prstGeom prst="rect">
            <a:avLst/>
          </a:prstGeom>
        </p:spPr>
      </p:pic>
      <p:sp>
        <p:nvSpPr>
          <p:cNvPr id="5" name="Rezervirano mjesto sadržaja 2"/>
          <p:cNvSpPr txBox="1">
            <a:spLocks/>
          </p:cNvSpPr>
          <p:nvPr/>
        </p:nvSpPr>
        <p:spPr>
          <a:xfrm>
            <a:off x="4435459" y="1840134"/>
            <a:ext cx="75764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latin typeface="Comic Sans MS" panose="030F0702030302020204" pitchFamily="66" charset="0"/>
              </a:rPr>
              <a:t>P</a:t>
            </a:r>
            <a:r>
              <a:rPr lang="hr-HR" dirty="0" smtClean="0">
                <a:latin typeface="Comic Sans MS" panose="030F0702030302020204" pitchFamily="66" charset="0"/>
              </a:rPr>
              <a:t>ri povećanju slike povećava  se </a:t>
            </a:r>
            <a:r>
              <a:rPr lang="hr-HR" b="1" dirty="0" smtClean="0">
                <a:latin typeface="Comic Sans MS" panose="030F0702030302020204" pitchFamily="66" charset="0"/>
              </a:rPr>
              <a:t>fizička dimenzija </a:t>
            </a:r>
            <a:r>
              <a:rPr lang="hr-HR" b="1" dirty="0" err="1" smtClean="0">
                <a:latin typeface="Comic Sans MS" panose="030F0702030302020204" pitchFamily="66" charset="0"/>
              </a:rPr>
              <a:t>piksela</a:t>
            </a:r>
            <a:r>
              <a:rPr lang="hr-HR" b="1" dirty="0" smtClean="0">
                <a:latin typeface="Comic Sans MS" panose="030F0702030302020204" pitchFamily="66" charset="0"/>
              </a:rPr>
              <a:t> </a:t>
            </a:r>
            <a:r>
              <a:rPr lang="hr-HR" dirty="0" smtClean="0">
                <a:latin typeface="Comic Sans MS" panose="030F0702030302020204" pitchFamily="66" charset="0"/>
              </a:rPr>
              <a:t>te slika gubi na kvaliteti. </a:t>
            </a:r>
          </a:p>
          <a:p>
            <a:r>
              <a:rPr lang="hr-HR" dirty="0">
                <a:latin typeface="Comic Sans MS" panose="030F0702030302020204" pitchFamily="66" charset="0"/>
              </a:rPr>
              <a:t>P</a:t>
            </a:r>
            <a:r>
              <a:rPr lang="hr-HR" dirty="0" smtClean="0">
                <a:latin typeface="Comic Sans MS" panose="030F0702030302020204" pitchFamily="66" charset="0"/>
              </a:rPr>
              <a:t>ri povećanju broja </a:t>
            </a:r>
            <a:r>
              <a:rPr lang="hr-HR" dirty="0" err="1" smtClean="0">
                <a:latin typeface="Comic Sans MS" panose="030F0702030302020204" pitchFamily="66" charset="0"/>
              </a:rPr>
              <a:t>pixela</a:t>
            </a:r>
            <a:r>
              <a:rPr lang="hr-HR" dirty="0" smtClean="0">
                <a:latin typeface="Comic Sans MS" panose="030F0702030302020204" pitchFamily="66" charset="0"/>
              </a:rPr>
              <a:t> , a zbog zadržavanja kvalitete slike</a:t>
            </a:r>
            <a:r>
              <a:rPr lang="hr-HR" b="1" dirty="0" smtClean="0">
                <a:latin typeface="Comic Sans MS" panose="030F0702030302020204" pitchFamily="66" charset="0"/>
              </a:rPr>
              <a:t>, povećava se veličina memorije </a:t>
            </a:r>
            <a:r>
              <a:rPr lang="hr-HR" dirty="0" smtClean="0">
                <a:latin typeface="Comic Sans MS" panose="030F0702030302020204" pitchFamily="66" charset="0"/>
              </a:rPr>
              <a:t>potrebna za prijenos i pohranu slike.</a:t>
            </a:r>
          </a:p>
          <a:p>
            <a:r>
              <a:rPr lang="hr-HR" dirty="0" smtClean="0">
                <a:latin typeface="Comic Sans MS" panose="030F0702030302020204" pitchFamily="66" charset="0"/>
              </a:rPr>
              <a:t>dvostrukim povećanjem kvalitete 4X se  povećava veličina datoteke te će u konačnici biti potrebno 4X više vremena kako za prijenos tako i za preračun nakon obrade i ispis. </a:t>
            </a:r>
            <a:endParaRPr lang="hr-H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36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427" y="292388"/>
            <a:ext cx="11994573" cy="1325563"/>
          </a:xfrm>
        </p:spPr>
        <p:txBody>
          <a:bodyPr/>
          <a:lstStyle/>
          <a:p>
            <a:r>
              <a:rPr lang="hr-HR" dirty="0" smtClean="0">
                <a:latin typeface="Comic Sans MS" panose="030F0702030302020204" pitchFamily="66" charset="0"/>
              </a:rPr>
              <a:t>Razlika između </a:t>
            </a:r>
            <a:r>
              <a:rPr lang="hr-HR" dirty="0" err="1" smtClean="0">
                <a:latin typeface="Comic Sans MS" panose="030F0702030302020204" pitchFamily="66" charset="0"/>
              </a:rPr>
              <a:t>bitmapne</a:t>
            </a:r>
            <a:r>
              <a:rPr lang="hr-HR" dirty="0" smtClean="0">
                <a:latin typeface="Comic Sans MS" panose="030F0702030302020204" pitchFamily="66" charset="0"/>
              </a:rPr>
              <a:t> i vektorske grafike</a:t>
            </a:r>
            <a:endParaRPr lang="hr-HR" dirty="0">
              <a:latin typeface="Comic Sans MS" panose="030F0702030302020204" pitchFamily="66" charset="0"/>
            </a:endParaRPr>
          </a:p>
        </p:txBody>
      </p:sp>
      <p:pic>
        <p:nvPicPr>
          <p:cNvPr id="4" name="Rezervirano mjesto sadržaja 3" descr="Povezana slik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546" y="1867333"/>
            <a:ext cx="4066671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672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200</Words>
  <Application>Microsoft Office PowerPoint</Application>
  <PresentationFormat>Široki zaslon</PresentationFormat>
  <Paragraphs>16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Tema sustava Office</vt:lpstr>
      <vt:lpstr>Bitmapna i vektorska grafika</vt:lpstr>
      <vt:lpstr>Postoje dva načina opisivanja slike:</vt:lpstr>
      <vt:lpstr>Vektorska grafika</vt:lpstr>
      <vt:lpstr>Bitmapna grafika</vt:lpstr>
      <vt:lpstr>Nedostaci bitmapne grafike</vt:lpstr>
      <vt:lpstr>Razlika između bitmapne i vektorske grafike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Bitmapna i vektorska grafika</dc:title>
  <dc:creator>mirjana spajic buturac</dc:creator>
  <cp:lastModifiedBy>mirjana spajic buturac</cp:lastModifiedBy>
  <cp:revision>4</cp:revision>
  <dcterms:created xsi:type="dcterms:W3CDTF">2017-09-05T06:00:04Z</dcterms:created>
  <dcterms:modified xsi:type="dcterms:W3CDTF">2017-09-05T08:02:52Z</dcterms:modified>
</cp:coreProperties>
</file>